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1" r:id="rId5"/>
    <p:sldId id="262" r:id="rId6"/>
    <p:sldId id="264"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813204F9-65CC-469C-B0E3-90C0CDD49D94}" type="datetimeFigureOut">
              <a:rPr lang="ar-IQ" smtClean="0"/>
              <a:t>07/10/1442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31978EB-B043-4318-AAB3-7E38B453CC2E}" type="slidenum">
              <a:rPr lang="ar-IQ" smtClean="0"/>
              <a:t>‹#›</a:t>
            </a:fld>
            <a:endParaRPr lang="ar-IQ"/>
          </a:p>
        </p:txBody>
      </p:sp>
    </p:spTree>
    <p:extLst>
      <p:ext uri="{BB962C8B-B14F-4D97-AF65-F5344CB8AC3E}">
        <p14:creationId xmlns:p14="http://schemas.microsoft.com/office/powerpoint/2010/main" val="942944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13204F9-65CC-469C-B0E3-90C0CDD49D94}" type="datetimeFigureOut">
              <a:rPr lang="ar-IQ" smtClean="0"/>
              <a:t>07/10/1442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31978EB-B043-4318-AAB3-7E38B453CC2E}" type="slidenum">
              <a:rPr lang="ar-IQ" smtClean="0"/>
              <a:t>‹#›</a:t>
            </a:fld>
            <a:endParaRPr lang="ar-IQ"/>
          </a:p>
        </p:txBody>
      </p:sp>
    </p:spTree>
    <p:extLst>
      <p:ext uri="{BB962C8B-B14F-4D97-AF65-F5344CB8AC3E}">
        <p14:creationId xmlns:p14="http://schemas.microsoft.com/office/powerpoint/2010/main" val="496489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13204F9-65CC-469C-B0E3-90C0CDD49D94}" type="datetimeFigureOut">
              <a:rPr lang="ar-IQ" smtClean="0"/>
              <a:t>07/10/1442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31978EB-B043-4318-AAB3-7E38B453CC2E}" type="slidenum">
              <a:rPr lang="ar-IQ" smtClean="0"/>
              <a:t>‹#›</a:t>
            </a:fld>
            <a:endParaRPr lang="ar-IQ"/>
          </a:p>
        </p:txBody>
      </p:sp>
    </p:spTree>
    <p:extLst>
      <p:ext uri="{BB962C8B-B14F-4D97-AF65-F5344CB8AC3E}">
        <p14:creationId xmlns:p14="http://schemas.microsoft.com/office/powerpoint/2010/main" val="1266753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13204F9-65CC-469C-B0E3-90C0CDD49D94}" type="datetimeFigureOut">
              <a:rPr lang="ar-IQ" smtClean="0"/>
              <a:t>07/10/1442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31978EB-B043-4318-AAB3-7E38B453CC2E}" type="slidenum">
              <a:rPr lang="ar-IQ" smtClean="0"/>
              <a:t>‹#›</a:t>
            </a:fld>
            <a:endParaRPr lang="ar-IQ"/>
          </a:p>
        </p:txBody>
      </p:sp>
    </p:spTree>
    <p:extLst>
      <p:ext uri="{BB962C8B-B14F-4D97-AF65-F5344CB8AC3E}">
        <p14:creationId xmlns:p14="http://schemas.microsoft.com/office/powerpoint/2010/main" val="42764919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13204F9-65CC-469C-B0E3-90C0CDD49D94}" type="datetimeFigureOut">
              <a:rPr lang="ar-IQ" smtClean="0"/>
              <a:t>07/10/1442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31978EB-B043-4318-AAB3-7E38B453CC2E}" type="slidenum">
              <a:rPr lang="ar-IQ" smtClean="0"/>
              <a:t>‹#›</a:t>
            </a:fld>
            <a:endParaRPr lang="ar-IQ"/>
          </a:p>
        </p:txBody>
      </p:sp>
    </p:spTree>
    <p:extLst>
      <p:ext uri="{BB962C8B-B14F-4D97-AF65-F5344CB8AC3E}">
        <p14:creationId xmlns:p14="http://schemas.microsoft.com/office/powerpoint/2010/main" val="2607049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813204F9-65CC-469C-B0E3-90C0CDD49D94}" type="datetimeFigureOut">
              <a:rPr lang="ar-IQ" smtClean="0"/>
              <a:t>07/10/1442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31978EB-B043-4318-AAB3-7E38B453CC2E}" type="slidenum">
              <a:rPr lang="ar-IQ" smtClean="0"/>
              <a:t>‹#›</a:t>
            </a:fld>
            <a:endParaRPr lang="ar-IQ"/>
          </a:p>
        </p:txBody>
      </p:sp>
    </p:spTree>
    <p:extLst>
      <p:ext uri="{BB962C8B-B14F-4D97-AF65-F5344CB8AC3E}">
        <p14:creationId xmlns:p14="http://schemas.microsoft.com/office/powerpoint/2010/main" val="1033129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813204F9-65CC-469C-B0E3-90C0CDD49D94}" type="datetimeFigureOut">
              <a:rPr lang="ar-IQ" smtClean="0"/>
              <a:t>07/10/1442</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131978EB-B043-4318-AAB3-7E38B453CC2E}" type="slidenum">
              <a:rPr lang="ar-IQ" smtClean="0"/>
              <a:t>‹#›</a:t>
            </a:fld>
            <a:endParaRPr lang="ar-IQ"/>
          </a:p>
        </p:txBody>
      </p:sp>
    </p:spTree>
    <p:extLst>
      <p:ext uri="{BB962C8B-B14F-4D97-AF65-F5344CB8AC3E}">
        <p14:creationId xmlns:p14="http://schemas.microsoft.com/office/powerpoint/2010/main" val="2671634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813204F9-65CC-469C-B0E3-90C0CDD49D94}" type="datetimeFigureOut">
              <a:rPr lang="ar-IQ" smtClean="0"/>
              <a:t>07/10/1442</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131978EB-B043-4318-AAB3-7E38B453CC2E}" type="slidenum">
              <a:rPr lang="ar-IQ" smtClean="0"/>
              <a:t>‹#›</a:t>
            </a:fld>
            <a:endParaRPr lang="ar-IQ"/>
          </a:p>
        </p:txBody>
      </p:sp>
    </p:spTree>
    <p:extLst>
      <p:ext uri="{BB962C8B-B14F-4D97-AF65-F5344CB8AC3E}">
        <p14:creationId xmlns:p14="http://schemas.microsoft.com/office/powerpoint/2010/main" val="2598234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13204F9-65CC-469C-B0E3-90C0CDD49D94}" type="datetimeFigureOut">
              <a:rPr lang="ar-IQ" smtClean="0"/>
              <a:t>07/10/1442</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131978EB-B043-4318-AAB3-7E38B453CC2E}" type="slidenum">
              <a:rPr lang="ar-IQ" smtClean="0"/>
              <a:t>‹#›</a:t>
            </a:fld>
            <a:endParaRPr lang="ar-IQ"/>
          </a:p>
        </p:txBody>
      </p:sp>
    </p:spTree>
    <p:extLst>
      <p:ext uri="{BB962C8B-B14F-4D97-AF65-F5344CB8AC3E}">
        <p14:creationId xmlns:p14="http://schemas.microsoft.com/office/powerpoint/2010/main" val="1887663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13204F9-65CC-469C-B0E3-90C0CDD49D94}" type="datetimeFigureOut">
              <a:rPr lang="ar-IQ" smtClean="0"/>
              <a:t>07/10/1442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31978EB-B043-4318-AAB3-7E38B453CC2E}" type="slidenum">
              <a:rPr lang="ar-IQ" smtClean="0"/>
              <a:t>‹#›</a:t>
            </a:fld>
            <a:endParaRPr lang="ar-IQ"/>
          </a:p>
        </p:txBody>
      </p:sp>
    </p:spTree>
    <p:extLst>
      <p:ext uri="{BB962C8B-B14F-4D97-AF65-F5344CB8AC3E}">
        <p14:creationId xmlns:p14="http://schemas.microsoft.com/office/powerpoint/2010/main" val="2989232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13204F9-65CC-469C-B0E3-90C0CDD49D94}" type="datetimeFigureOut">
              <a:rPr lang="ar-IQ" smtClean="0"/>
              <a:t>07/10/1442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31978EB-B043-4318-AAB3-7E38B453CC2E}" type="slidenum">
              <a:rPr lang="ar-IQ" smtClean="0"/>
              <a:t>‹#›</a:t>
            </a:fld>
            <a:endParaRPr lang="ar-IQ"/>
          </a:p>
        </p:txBody>
      </p:sp>
    </p:spTree>
    <p:extLst>
      <p:ext uri="{BB962C8B-B14F-4D97-AF65-F5344CB8AC3E}">
        <p14:creationId xmlns:p14="http://schemas.microsoft.com/office/powerpoint/2010/main" val="193292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13204F9-65CC-469C-B0E3-90C0CDD49D94}" type="datetimeFigureOut">
              <a:rPr lang="ar-IQ" smtClean="0"/>
              <a:t>07/10/1442</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31978EB-B043-4318-AAB3-7E38B453CC2E}" type="slidenum">
              <a:rPr lang="ar-IQ" smtClean="0"/>
              <a:t>‹#›</a:t>
            </a:fld>
            <a:endParaRPr lang="ar-IQ"/>
          </a:p>
        </p:txBody>
      </p:sp>
    </p:spTree>
    <p:extLst>
      <p:ext uri="{BB962C8B-B14F-4D97-AF65-F5344CB8AC3E}">
        <p14:creationId xmlns:p14="http://schemas.microsoft.com/office/powerpoint/2010/main" val="18503204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cs typeface="+mn-cs"/>
              </a:rPr>
              <a:t>المنظمات المهنية العربية والدولية ذات العلاقة بالتدقيق </a:t>
            </a:r>
            <a:endParaRPr lang="ar-IQ" dirty="0">
              <a:cs typeface="+mn-cs"/>
            </a:endParaRPr>
          </a:p>
        </p:txBody>
      </p:sp>
      <p:sp>
        <p:nvSpPr>
          <p:cNvPr id="3" name="عنصر نائب للمحتوى 2"/>
          <p:cNvSpPr>
            <a:spLocks noGrp="1"/>
          </p:cNvSpPr>
          <p:nvPr>
            <p:ph idx="1"/>
          </p:nvPr>
        </p:nvSpPr>
        <p:spPr/>
        <p:txBody>
          <a:bodyPr/>
          <a:lstStyle/>
          <a:p>
            <a:pPr marL="514350" indent="-514350">
              <a:buFont typeface="+mj-lt"/>
              <a:buAutoNum type="arabicPeriod"/>
            </a:pPr>
            <a:r>
              <a:rPr lang="ar-IQ" dirty="0" smtClean="0"/>
              <a:t>اللجنة الدولية لممارسة التدقيق (</a:t>
            </a:r>
            <a:r>
              <a:rPr lang="en-US" dirty="0" smtClean="0"/>
              <a:t>IAPC </a:t>
            </a:r>
            <a:r>
              <a:rPr lang="ar-IQ" dirty="0" smtClean="0"/>
              <a:t> )</a:t>
            </a:r>
          </a:p>
          <a:p>
            <a:pPr marL="514350" indent="-514350">
              <a:buFont typeface="+mj-lt"/>
              <a:buAutoNum type="arabicPeriod"/>
            </a:pPr>
            <a:r>
              <a:rPr lang="ar-IQ" dirty="0" smtClean="0"/>
              <a:t>الاتحاد الدولي للمحاسبين  ( </a:t>
            </a:r>
            <a:r>
              <a:rPr lang="en-US" dirty="0" smtClean="0"/>
              <a:t>IFAC</a:t>
            </a:r>
            <a:r>
              <a:rPr lang="ar-IQ" dirty="0" smtClean="0"/>
              <a:t>)</a:t>
            </a:r>
          </a:p>
          <a:p>
            <a:pPr marL="514350" indent="-514350">
              <a:buFont typeface="+mj-lt"/>
              <a:buAutoNum type="arabicPeriod"/>
            </a:pPr>
            <a:r>
              <a:rPr lang="ar-IQ" dirty="0" smtClean="0"/>
              <a:t>مجلس معايير المحاسبة الدولي (</a:t>
            </a:r>
            <a:r>
              <a:rPr lang="en-US" dirty="0" smtClean="0"/>
              <a:t>IASB</a:t>
            </a:r>
            <a:r>
              <a:rPr lang="ar-IQ" dirty="0" smtClean="0"/>
              <a:t>)</a:t>
            </a:r>
          </a:p>
          <a:p>
            <a:pPr marL="514350" indent="-514350">
              <a:buFont typeface="+mj-lt"/>
              <a:buAutoNum type="arabicPeriod"/>
            </a:pPr>
            <a:r>
              <a:rPr lang="ar-IQ" dirty="0"/>
              <a:t> </a:t>
            </a:r>
            <a:r>
              <a:rPr lang="ar-IQ" dirty="0" smtClean="0"/>
              <a:t>الاتحاد العام للمحاسبين والمراجعين العرب </a:t>
            </a:r>
          </a:p>
          <a:p>
            <a:pPr marL="514350" indent="-514350">
              <a:buFont typeface="+mj-lt"/>
              <a:buAutoNum type="arabicPeriod"/>
            </a:pPr>
            <a:r>
              <a:rPr lang="ar-IQ" dirty="0" smtClean="0"/>
              <a:t>المجمع العربي للمحاسبين القانونين (</a:t>
            </a:r>
            <a:r>
              <a:rPr lang="en-US" dirty="0" smtClean="0"/>
              <a:t>ASCA </a:t>
            </a:r>
            <a:r>
              <a:rPr lang="ar-IQ" dirty="0" smtClean="0"/>
              <a:t> )</a:t>
            </a:r>
          </a:p>
          <a:p>
            <a:pPr marL="514350" indent="-514350">
              <a:buFont typeface="+mj-lt"/>
              <a:buAutoNum type="arabicPeriod"/>
            </a:pPr>
            <a:endParaRPr lang="ar-IQ" dirty="0"/>
          </a:p>
        </p:txBody>
      </p:sp>
    </p:spTree>
    <p:extLst>
      <p:ext uri="{BB962C8B-B14F-4D97-AF65-F5344CB8AC3E}">
        <p14:creationId xmlns:p14="http://schemas.microsoft.com/office/powerpoint/2010/main" val="16412416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هل التدقيق علم ؟</a:t>
            </a:r>
            <a:endParaRPr lang="ar-IQ" dirty="0"/>
          </a:p>
        </p:txBody>
      </p:sp>
      <p:sp>
        <p:nvSpPr>
          <p:cNvPr id="3" name="عنصر نائب للمحتوى 2"/>
          <p:cNvSpPr>
            <a:spLocks noGrp="1"/>
          </p:cNvSpPr>
          <p:nvPr>
            <p:ph idx="1"/>
          </p:nvPr>
        </p:nvSpPr>
        <p:spPr/>
        <p:txBody>
          <a:bodyPr>
            <a:normAutofit fontScale="92500"/>
          </a:bodyPr>
          <a:lstStyle/>
          <a:p>
            <a:pPr marL="0" indent="0">
              <a:buNone/>
            </a:pPr>
            <a:r>
              <a:rPr lang="ar-IQ" dirty="0" smtClean="0"/>
              <a:t>التدقيق هو علم قائم له موضوع، ومنهج و نتائج مقبولة ومتعارف عليها، وبإمكاننا القول دون تردد بان هناك نظرية في هذا المجال.</a:t>
            </a:r>
          </a:p>
          <a:p>
            <a:pPr marL="0" indent="0">
              <a:buNone/>
            </a:pPr>
            <a:r>
              <a:rPr lang="ar-IQ" dirty="0" smtClean="0"/>
              <a:t>فإذا كانت كل نظرية توفر الأساس لتنظيم أفكار الفرد وتحقيق وضبط ما يتبع هذا من تصرفات، فان نظرية التدقيق:" تساعد على وصف وشرح وتحديد أو تشخيص قرارات المدقق الواجب اتخاذها عند أداء مهمته، أي أن المدقق يعتمد على نظرية التدقيق عند اتخاذ القرارات المتعلقة بكل خطوة من خطوات المراجعة.</a:t>
            </a:r>
          </a:p>
          <a:p>
            <a:pPr marL="0" indent="0">
              <a:buNone/>
            </a:pPr>
            <a:r>
              <a:rPr lang="ar-IQ" dirty="0" smtClean="0"/>
              <a:t> وهذه النظرية تتكون من مجموعة الفروض والمفاهيم والمعايير والأهداف والإجراءات</a:t>
            </a:r>
          </a:p>
          <a:p>
            <a:pPr marL="0" indent="0">
              <a:buNone/>
            </a:pPr>
            <a:endParaRPr lang="ar-IQ" dirty="0"/>
          </a:p>
        </p:txBody>
      </p:sp>
    </p:spTree>
    <p:extLst>
      <p:ext uri="{BB962C8B-B14F-4D97-AF65-F5344CB8AC3E}">
        <p14:creationId xmlns:p14="http://schemas.microsoft.com/office/powerpoint/2010/main" val="4035954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ماهي فروض نظرية التدقيق</a:t>
            </a:r>
            <a:endParaRPr lang="ar-IQ" dirty="0"/>
          </a:p>
        </p:txBody>
      </p:sp>
      <p:sp>
        <p:nvSpPr>
          <p:cNvPr id="3" name="عنصر نائب للمحتوى 2"/>
          <p:cNvSpPr>
            <a:spLocks noGrp="1"/>
          </p:cNvSpPr>
          <p:nvPr>
            <p:ph idx="1"/>
          </p:nvPr>
        </p:nvSpPr>
        <p:spPr/>
        <p:txBody>
          <a:bodyPr>
            <a:normAutofit fontScale="85000" lnSpcReduction="10000"/>
          </a:bodyPr>
          <a:lstStyle/>
          <a:p>
            <a:pPr marL="514350" indent="-514350">
              <a:buFont typeface="+mj-lt"/>
              <a:buAutoNum type="arabicPeriod"/>
            </a:pPr>
            <a:r>
              <a:rPr lang="ar-IQ" dirty="0"/>
              <a:t>ليس هناك تعارض محتمل في المصالح بين المراجع </a:t>
            </a:r>
            <a:r>
              <a:rPr lang="ar-IQ" dirty="0" smtClean="0"/>
              <a:t>ومعدي المعلومات </a:t>
            </a:r>
            <a:r>
              <a:rPr lang="ar-IQ" dirty="0"/>
              <a:t>المالية</a:t>
            </a:r>
            <a:r>
              <a:rPr lang="ar-IQ" dirty="0" smtClean="0"/>
              <a:t>.</a:t>
            </a:r>
          </a:p>
          <a:p>
            <a:pPr marL="514350" indent="-514350">
              <a:buFont typeface="+mj-lt"/>
              <a:buAutoNum type="arabicPeriod"/>
            </a:pPr>
            <a:r>
              <a:rPr lang="ar-IQ" dirty="0" smtClean="0"/>
              <a:t>لأنه </a:t>
            </a:r>
            <a:r>
              <a:rPr lang="ar-IQ" dirty="0"/>
              <a:t>يوجد بالضرورة تعارض بين المراجع ومعدي المعلومات المالية فان المراجع يمكنه الحفاظ على نزعة </a:t>
            </a:r>
            <a:r>
              <a:rPr lang="ar-IQ" dirty="0" smtClean="0"/>
              <a:t>الشك المهنية </a:t>
            </a:r>
            <a:r>
              <a:rPr lang="ar-IQ" dirty="0"/>
              <a:t>لديه. </a:t>
            </a:r>
            <a:endParaRPr lang="ar-IQ" dirty="0" smtClean="0"/>
          </a:p>
          <a:p>
            <a:pPr marL="514350" indent="-514350">
              <a:buFont typeface="+mj-lt"/>
              <a:buAutoNum type="arabicPeriod"/>
            </a:pPr>
            <a:r>
              <a:rPr lang="ar-IQ" dirty="0" smtClean="0"/>
              <a:t>يتصرف </a:t>
            </a:r>
            <a:r>
              <a:rPr lang="ar-IQ" dirty="0"/>
              <a:t>المراجع كمراجع فقط</a:t>
            </a:r>
            <a:r>
              <a:rPr lang="ar-IQ" dirty="0" smtClean="0"/>
              <a:t>.</a:t>
            </a:r>
          </a:p>
          <a:p>
            <a:pPr marL="514350" indent="-514350">
              <a:buFont typeface="+mj-lt"/>
              <a:buAutoNum type="arabicPeriod"/>
            </a:pPr>
            <a:r>
              <a:rPr lang="ar-IQ" dirty="0" smtClean="0"/>
              <a:t>يلتزم </a:t>
            </a:r>
            <a:r>
              <a:rPr lang="ar-IQ" dirty="0"/>
              <a:t>المراجع بالتزامات المهنة المحددة أو القابلة للتحديد</a:t>
            </a:r>
            <a:r>
              <a:rPr lang="ar-IQ" dirty="0" smtClean="0"/>
              <a:t>. </a:t>
            </a:r>
          </a:p>
          <a:p>
            <a:pPr marL="514350" indent="-514350">
              <a:buFont typeface="+mj-lt"/>
              <a:buAutoNum type="arabicPeriod"/>
            </a:pPr>
            <a:r>
              <a:rPr lang="ar-IQ" dirty="0" smtClean="0"/>
              <a:t>المزاعم </a:t>
            </a:r>
            <a:r>
              <a:rPr lang="ar-IQ" dirty="0"/>
              <a:t>أو النتائج الاقتصادية يمكن التحقق منها ومراجعتها</a:t>
            </a:r>
            <a:r>
              <a:rPr lang="ar-IQ" dirty="0" smtClean="0"/>
              <a:t>.</a:t>
            </a:r>
          </a:p>
          <a:p>
            <a:pPr marL="514350" indent="-514350">
              <a:buFont typeface="+mj-lt"/>
              <a:buAutoNum type="arabicPeriod"/>
            </a:pPr>
            <a:r>
              <a:rPr lang="ar-IQ" dirty="0" smtClean="0"/>
              <a:t>نظام </a:t>
            </a:r>
            <a:r>
              <a:rPr lang="ar-IQ" dirty="0"/>
              <a:t>الرقابة الجيد يعني إمكانية أكبر للاعتماد على المعلومات المالية</a:t>
            </a:r>
            <a:r>
              <a:rPr lang="ar-IQ" dirty="0" smtClean="0"/>
              <a:t>. </a:t>
            </a:r>
          </a:p>
          <a:p>
            <a:pPr marL="514350" indent="-514350">
              <a:buFont typeface="+mj-lt"/>
              <a:buAutoNum type="arabicPeriod"/>
            </a:pPr>
            <a:r>
              <a:rPr lang="ar-IQ" dirty="0" smtClean="0"/>
              <a:t>ما </a:t>
            </a:r>
            <a:r>
              <a:rPr lang="ar-IQ" dirty="0"/>
              <a:t>لم يكن هناك العكس فان </a:t>
            </a:r>
            <a:r>
              <a:rPr lang="ar-IQ" dirty="0" smtClean="0"/>
              <a:t>ما حدث </a:t>
            </a:r>
            <a:r>
              <a:rPr lang="ar-IQ" dirty="0"/>
              <a:t>في الماضي سيحدث في المستقبل.</a:t>
            </a:r>
          </a:p>
        </p:txBody>
      </p:sp>
    </p:spTree>
    <p:extLst>
      <p:ext uri="{BB962C8B-B14F-4D97-AF65-F5344CB8AC3E}">
        <p14:creationId xmlns:p14="http://schemas.microsoft.com/office/powerpoint/2010/main" val="601916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0"/>
            <a:ext cx="8229600" cy="1143000"/>
          </a:xfrm>
        </p:spPr>
        <p:txBody>
          <a:bodyPr/>
          <a:lstStyle/>
          <a:p>
            <a:r>
              <a:rPr lang="ar-IQ" dirty="0"/>
              <a:t>مفاهيم التدقيق</a:t>
            </a:r>
          </a:p>
        </p:txBody>
      </p:sp>
      <p:sp>
        <p:nvSpPr>
          <p:cNvPr id="3" name="عنصر نائب للمحتوى 2"/>
          <p:cNvSpPr>
            <a:spLocks noGrp="1"/>
          </p:cNvSpPr>
          <p:nvPr>
            <p:ph idx="1"/>
          </p:nvPr>
        </p:nvSpPr>
        <p:spPr>
          <a:xfrm>
            <a:off x="179512" y="836712"/>
            <a:ext cx="8784976" cy="6021288"/>
          </a:xfrm>
        </p:spPr>
        <p:txBody>
          <a:bodyPr>
            <a:noAutofit/>
          </a:bodyPr>
          <a:lstStyle/>
          <a:p>
            <a:r>
              <a:rPr lang="ar-IQ" sz="2000" dirty="0" smtClean="0"/>
              <a:t>المفاهيم </a:t>
            </a:r>
            <a:r>
              <a:rPr lang="ar-IQ" sz="2000" dirty="0"/>
              <a:t>هي افكار مجردة تحتوي على الخصائص </a:t>
            </a:r>
            <a:r>
              <a:rPr lang="ar-IQ" sz="2000" dirty="0" smtClean="0"/>
              <a:t>الأساسية </a:t>
            </a:r>
            <a:r>
              <a:rPr lang="ar-IQ" sz="2000" dirty="0"/>
              <a:t>للشيء الذي تمثله وكذلك تعني </a:t>
            </a:r>
            <a:r>
              <a:rPr lang="ar-IQ" sz="2000" dirty="0" smtClean="0"/>
              <a:t>الأفكار الأساسية. </a:t>
            </a:r>
            <a:r>
              <a:rPr lang="ar-IQ" sz="2000" dirty="0"/>
              <a:t>يمكن أن تنشأ المفاهيم كنتيجة </a:t>
            </a:r>
            <a:r>
              <a:rPr lang="ar-IQ" sz="2000" dirty="0" smtClean="0"/>
              <a:t>للتحولات </a:t>
            </a:r>
            <a:r>
              <a:rPr lang="ar-IQ" sz="2000" dirty="0"/>
              <a:t>التي تطرأ على </a:t>
            </a:r>
            <a:r>
              <a:rPr lang="ar-IQ" sz="2000" dirty="0" smtClean="0"/>
              <a:t>الأفكار </a:t>
            </a:r>
            <a:r>
              <a:rPr lang="ar-IQ" sz="2000" dirty="0"/>
              <a:t>القائمة. يتجسد في تعريف المفهوم كافة الصور الذهنية الممكنة لما تمثله، حيث يمكن أن تكون تلك الصور انعكاساً </a:t>
            </a:r>
            <a:r>
              <a:rPr lang="ar-IQ" sz="2000" dirty="0" smtClean="0"/>
              <a:t>لأشياء </a:t>
            </a:r>
            <a:r>
              <a:rPr lang="ar-IQ" sz="2000" dirty="0"/>
              <a:t>حقيقية موجودة، أو أفكار أخرى مجردة غير ملموسة. وتمثل مفاهيم التدقيق </a:t>
            </a:r>
            <a:r>
              <a:rPr lang="ar-IQ" sz="2000" dirty="0" smtClean="0"/>
              <a:t>بالأفكار الأساسية </a:t>
            </a:r>
            <a:r>
              <a:rPr lang="ar-IQ" sz="2000" dirty="0"/>
              <a:t>التي بنيت عليها المهنة ونستنج من هذه المفاهيم الفرضيات </a:t>
            </a:r>
            <a:r>
              <a:rPr lang="ar-IQ" sz="2000" dirty="0" smtClean="0"/>
              <a:t>الأساسية </a:t>
            </a:r>
            <a:r>
              <a:rPr lang="ar-IQ" sz="2000" dirty="0"/>
              <a:t>التي تعتبر </a:t>
            </a:r>
            <a:r>
              <a:rPr lang="ar-IQ" sz="2000" dirty="0" smtClean="0"/>
              <a:t>كأساس </a:t>
            </a:r>
            <a:r>
              <a:rPr lang="ar-IQ" sz="2000" dirty="0"/>
              <a:t>للتفكير. وتعتبر مفاهيم التدقيق اساسا ومنطلقا لبناء المعايير </a:t>
            </a:r>
            <a:r>
              <a:rPr lang="ar-IQ" sz="2000" dirty="0" smtClean="0"/>
              <a:t>والأهداف والإجراءات، </a:t>
            </a:r>
            <a:r>
              <a:rPr lang="ar-IQ" sz="2000" dirty="0"/>
              <a:t>وهناك العديد من المفاهيم المتعلقة بمهنة التدقيق وهي: </a:t>
            </a:r>
            <a:r>
              <a:rPr lang="ar-IQ" sz="2000" dirty="0" smtClean="0"/>
              <a:t>1السلوك الأخلاقي </a:t>
            </a:r>
            <a:r>
              <a:rPr lang="ar-IQ" sz="2000" dirty="0"/>
              <a:t>يجب على المدقق </a:t>
            </a:r>
            <a:r>
              <a:rPr lang="ar-IQ" sz="2000" dirty="0" smtClean="0"/>
              <a:t>الالتزام بمبدأ </a:t>
            </a:r>
            <a:r>
              <a:rPr lang="ar-IQ" sz="2000" dirty="0"/>
              <a:t>السلوك </a:t>
            </a:r>
            <a:r>
              <a:rPr lang="ar-IQ" sz="2000" dirty="0" smtClean="0"/>
              <a:t>الأخلاقي </a:t>
            </a:r>
            <a:r>
              <a:rPr lang="ar-IQ" sz="2000" dirty="0"/>
              <a:t>من </a:t>
            </a:r>
            <a:r>
              <a:rPr lang="ar-IQ" sz="2000" dirty="0" smtClean="0"/>
              <a:t>خلال </a:t>
            </a:r>
            <a:r>
              <a:rPr lang="ar-IQ" sz="2000" dirty="0"/>
              <a:t>النزاهة في بناء </a:t>
            </a:r>
            <a:r>
              <a:rPr lang="ar-IQ" sz="2000" dirty="0" smtClean="0"/>
              <a:t>الأحكام </a:t>
            </a:r>
            <a:r>
              <a:rPr lang="ar-IQ" sz="2000" dirty="0"/>
              <a:t>الرقابية وان يظهر المدقق اعلى مستويات الموضوعية في جمع ادلة </a:t>
            </a:r>
            <a:r>
              <a:rPr lang="ar-IQ" sz="2000" dirty="0" smtClean="0"/>
              <a:t>الأثبات </a:t>
            </a:r>
            <a:r>
              <a:rPr lang="ar-IQ" sz="2000" dirty="0"/>
              <a:t>التي سوف تعزز رأي المدقق عند كتابة التقرير. كذلك يجب ان يحترم المدققون الداخليون سرية وملكية المعلومات التي يتلقونها </a:t>
            </a:r>
            <a:r>
              <a:rPr lang="ar-IQ" sz="2000" dirty="0" smtClean="0"/>
              <a:t>ولا </a:t>
            </a:r>
            <a:r>
              <a:rPr lang="ar-IQ" sz="2000" dirty="0"/>
              <a:t>يقومون بالكشف عن المعلومات دون إذن مناسب ما لم يكن هناك التزام قانوني أو مهني للقيام بذلك. </a:t>
            </a:r>
            <a:r>
              <a:rPr lang="ar-IQ" sz="2000" dirty="0" smtClean="0"/>
              <a:t>2 الاستقلال استقلال </a:t>
            </a:r>
            <a:r>
              <a:rPr lang="ar-IQ" sz="2000" dirty="0"/>
              <a:t>المدقق هو من بين العوامل الرئيسية التي تؤدي إلى زيادة جودة التدقيق. إن عدم </a:t>
            </a:r>
            <a:r>
              <a:rPr lang="ar-IQ" sz="2000" dirty="0" smtClean="0"/>
              <a:t>استقلالية </a:t>
            </a:r>
            <a:r>
              <a:rPr lang="ar-IQ" sz="2000" dirty="0"/>
              <a:t>المدقق هو السبب الرئيسي وراء تدهور جودة التدقيق ، </a:t>
            </a:r>
            <a:r>
              <a:rPr lang="ar-IQ" sz="2000" dirty="0" smtClean="0"/>
              <a:t>لان </a:t>
            </a:r>
            <a:r>
              <a:rPr lang="ar-IQ" sz="2000" dirty="0"/>
              <a:t>هذا من شأنه أن يمنع المدقق من القيام بمسؤوليته </a:t>
            </a:r>
            <a:r>
              <a:rPr lang="ar-IQ" sz="2000" dirty="0" smtClean="0"/>
              <a:t>الأساسية </a:t>
            </a:r>
            <a:r>
              <a:rPr lang="ar-IQ" sz="2000" dirty="0"/>
              <a:t>في الكشف عن </a:t>
            </a:r>
            <a:r>
              <a:rPr lang="ar-IQ" sz="2000" dirty="0" smtClean="0"/>
              <a:t>الأخطاء </a:t>
            </a:r>
            <a:r>
              <a:rPr lang="ar-IQ" sz="2000" dirty="0"/>
              <a:t>المادية الموجودة في </a:t>
            </a:r>
            <a:r>
              <a:rPr lang="ar-IQ" sz="2000" dirty="0" smtClean="0"/>
              <a:t>السجلات </a:t>
            </a:r>
            <a:r>
              <a:rPr lang="ar-IQ" sz="2000" dirty="0"/>
              <a:t>المالية </a:t>
            </a:r>
            <a:r>
              <a:rPr lang="ar-IQ" sz="2000" dirty="0" smtClean="0"/>
              <a:t>للعملاء. وأظهرت </a:t>
            </a:r>
            <a:r>
              <a:rPr lang="ar-IQ" sz="2000" dirty="0"/>
              <a:t>النتائج أن جودة المراجعة ترتبط بكفاءة مدققي الحسابات </a:t>
            </a:r>
            <a:r>
              <a:rPr lang="ar-IQ" sz="2000" dirty="0" smtClean="0"/>
              <a:t>واستقلاليتهم </a:t>
            </a:r>
            <a:r>
              <a:rPr lang="ar-IQ" sz="2000" dirty="0"/>
              <a:t>فيما يتعلق باكتشافهم </a:t>
            </a:r>
            <a:r>
              <a:rPr lang="ar-IQ" sz="2000" dirty="0" smtClean="0"/>
              <a:t>للأخطاء </a:t>
            </a:r>
            <a:r>
              <a:rPr lang="ar-IQ" sz="2000" dirty="0"/>
              <a:t>الجوهرية واستعدادهم </a:t>
            </a:r>
            <a:r>
              <a:rPr lang="ar-IQ" sz="2000" dirty="0" smtClean="0"/>
              <a:t>لإصدار </a:t>
            </a:r>
            <a:r>
              <a:rPr lang="ar-IQ" sz="2000" dirty="0"/>
              <a:t>تقارير مراجعة حقيقية في النتائج التي توصلوا إليها . </a:t>
            </a:r>
            <a:r>
              <a:rPr lang="ar-IQ" sz="2000" dirty="0" smtClean="0"/>
              <a:t>3 </a:t>
            </a:r>
            <a:r>
              <a:rPr lang="ar-IQ" sz="2000" dirty="0"/>
              <a:t>العناية المهنية الواجبة يقصد </a:t>
            </a:r>
            <a:r>
              <a:rPr lang="ar-IQ" sz="2000" dirty="0" smtClean="0"/>
              <a:t>ببذل </a:t>
            </a:r>
            <a:r>
              <a:rPr lang="ar-IQ" sz="2000" dirty="0"/>
              <a:t>العناية المهنية الواجبة هو كيفية تحقيق التزامات المهنة تجاه الطرف الثالث، وكذلك يشير معيار بذل العناية الواجبة ان يحافظ المدقق على المعرفة والمهارة المهنية على المستوى المطلوب وان يؤدي العمل بجد وفقا للمعايير الفنية والمهنية المعمول </a:t>
            </a:r>
            <a:r>
              <a:rPr lang="ar-IQ" sz="2000" dirty="0" smtClean="0"/>
              <a:t>بها .</a:t>
            </a:r>
            <a:endParaRPr lang="ar-IQ" sz="2000" dirty="0"/>
          </a:p>
        </p:txBody>
      </p:sp>
    </p:spTree>
    <p:extLst>
      <p:ext uri="{BB962C8B-B14F-4D97-AF65-F5344CB8AC3E}">
        <p14:creationId xmlns:p14="http://schemas.microsoft.com/office/powerpoint/2010/main" val="3392518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908720"/>
            <a:ext cx="8208912" cy="4524315"/>
          </a:xfrm>
          <a:prstGeom prst="rect">
            <a:avLst/>
          </a:prstGeom>
        </p:spPr>
        <p:txBody>
          <a:bodyPr wrap="square">
            <a:spAutoFit/>
          </a:bodyPr>
          <a:lstStyle/>
          <a:p>
            <a:r>
              <a:rPr lang="ar-IQ" sz="2400" dirty="0" smtClean="0"/>
              <a:t>4ادلة الأثبات </a:t>
            </a:r>
            <a:r>
              <a:rPr lang="ar-IQ" sz="2400" dirty="0"/>
              <a:t>عند حصول المدقق على ادلة </a:t>
            </a:r>
            <a:r>
              <a:rPr lang="ar-IQ" sz="2400" dirty="0" smtClean="0"/>
              <a:t>الأثبات </a:t>
            </a:r>
            <a:r>
              <a:rPr lang="ar-IQ" sz="2400" dirty="0"/>
              <a:t>من </a:t>
            </a:r>
            <a:r>
              <a:rPr lang="ar-IQ" sz="2400" dirty="0" smtClean="0"/>
              <a:t>الإجراءات </a:t>
            </a:r>
            <a:r>
              <a:rPr lang="ar-IQ" sz="2400" dirty="0"/>
              <a:t>الجوهرية على المدقق دراسة كفاية </a:t>
            </a:r>
            <a:r>
              <a:rPr lang="ar-IQ" sz="2400" dirty="0" smtClean="0"/>
              <a:t>وملائمة </a:t>
            </a:r>
            <a:r>
              <a:rPr lang="ar-IQ" sz="2400" dirty="0"/>
              <a:t>ادلة </a:t>
            </a:r>
            <a:r>
              <a:rPr lang="ar-IQ" sz="2400" dirty="0" smtClean="0"/>
              <a:t>الأثبات، </a:t>
            </a:r>
            <a:r>
              <a:rPr lang="ar-IQ" sz="2400" dirty="0"/>
              <a:t>فالكفاية </a:t>
            </a:r>
            <a:r>
              <a:rPr lang="ar-IQ" sz="2400" dirty="0" smtClean="0"/>
              <a:t>والملائمة </a:t>
            </a:r>
            <a:r>
              <a:rPr lang="ar-IQ" sz="2400" dirty="0"/>
              <a:t>ترتبط بعالقة متبادلة حيث يتم الحصول عليها من </a:t>
            </a:r>
            <a:r>
              <a:rPr lang="ar-IQ" sz="2400" dirty="0" smtClean="0"/>
              <a:t>الاختبارات والإجراءات </a:t>
            </a:r>
            <a:r>
              <a:rPr lang="ar-IQ" sz="2400" dirty="0"/>
              <a:t>الجوهرية لعملية التدقيق. فالمقصود بكفاية ادلة </a:t>
            </a:r>
            <a:r>
              <a:rPr lang="ar-IQ" sz="2400" dirty="0" smtClean="0"/>
              <a:t>الأثبات </a:t>
            </a:r>
            <a:r>
              <a:rPr lang="ar-IQ" sz="2400" dirty="0"/>
              <a:t>هي كمية </a:t>
            </a:r>
            <a:r>
              <a:rPr lang="ar-IQ" sz="2400" dirty="0" smtClean="0"/>
              <a:t>الأدلة </a:t>
            </a:r>
            <a:r>
              <a:rPr lang="ar-IQ" sz="2400" dirty="0"/>
              <a:t>التي يجب على المدقق جمعها لتدعيم رأيه او للحصول على القناعة الكافية في اجراء حكم معين. اما </a:t>
            </a:r>
            <a:r>
              <a:rPr lang="ar-IQ" sz="2400" dirty="0" smtClean="0"/>
              <a:t>الملائمة </a:t>
            </a:r>
            <a:r>
              <a:rPr lang="ar-IQ" sz="2400" dirty="0"/>
              <a:t>فتعني هنا مقياس لنوعية </a:t>
            </a:r>
            <a:r>
              <a:rPr lang="ar-IQ" sz="2400" dirty="0" smtClean="0"/>
              <a:t>الأدلة </a:t>
            </a:r>
            <a:r>
              <a:rPr lang="ar-IQ" sz="2400" dirty="0"/>
              <a:t>وكذلك صلة هذه </a:t>
            </a:r>
            <a:r>
              <a:rPr lang="ar-IQ" sz="2400" dirty="0" smtClean="0"/>
              <a:t>الأدلة </a:t>
            </a:r>
            <a:r>
              <a:rPr lang="ar-IQ" sz="2400" dirty="0"/>
              <a:t>لتأكيد امر معين</a:t>
            </a:r>
            <a:r>
              <a:rPr lang="ar-IQ" sz="2400" dirty="0" smtClean="0"/>
              <a:t>.</a:t>
            </a:r>
          </a:p>
          <a:p>
            <a:r>
              <a:rPr lang="ar-IQ" sz="2400" dirty="0" smtClean="0"/>
              <a:t> 5 </a:t>
            </a:r>
            <a:r>
              <a:rPr lang="ar-IQ" sz="2400" dirty="0"/>
              <a:t>العرض الصادق والعادل في نهاية عمل التدقيق يجب على المدقق تقييم النتائج المستنبطة من </a:t>
            </a:r>
            <a:r>
              <a:rPr lang="ar-IQ" sz="2400" dirty="0" smtClean="0"/>
              <a:t>خلال </a:t>
            </a:r>
            <a:r>
              <a:rPr lang="ar-IQ" sz="2400" dirty="0"/>
              <a:t>ادلة </a:t>
            </a:r>
            <a:r>
              <a:rPr lang="ar-IQ" sz="2400" dirty="0" smtClean="0"/>
              <a:t>الأثبات </a:t>
            </a:r>
            <a:r>
              <a:rPr lang="ar-IQ" sz="2400" dirty="0"/>
              <a:t>التي تم الحصول عليها والتي تعتبر مصدر اساسي للمدقق الصدار </a:t>
            </a:r>
            <a:r>
              <a:rPr lang="ar-IQ" sz="2400" dirty="0" smtClean="0"/>
              <a:t>الأحكام خلال </a:t>
            </a:r>
            <a:r>
              <a:rPr lang="ar-IQ" sz="2400" dirty="0"/>
              <a:t>عملية ابداء الرأي لبيانات مالية لوحدة اقتصادية معينة. ان ابداء الرأي يعتمد على تقييم المدقق فيما اذا كانت البيانات المالية قد اعدت حسب المعايير المحاسبية المقبولة </a:t>
            </a:r>
            <a:r>
              <a:rPr lang="ar-IQ" sz="2400" dirty="0" smtClean="0"/>
              <a:t>قبولا </a:t>
            </a:r>
            <a:r>
              <a:rPr lang="ar-IQ" sz="2400" dirty="0"/>
              <a:t>عاما، وان البيانات المالية تلتزم بالمتطلبات القانونية. </a:t>
            </a:r>
            <a:endParaRPr lang="en-US" sz="2400" dirty="0"/>
          </a:p>
        </p:txBody>
      </p:sp>
    </p:spTree>
    <p:extLst>
      <p:ext uri="{BB962C8B-B14F-4D97-AF65-F5344CB8AC3E}">
        <p14:creationId xmlns:p14="http://schemas.microsoft.com/office/powerpoint/2010/main" val="1605417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ماهي النظريات التي قام عليها التدقيق </a:t>
            </a:r>
            <a:endParaRPr lang="ar-IQ" dirty="0"/>
          </a:p>
        </p:txBody>
      </p:sp>
      <p:sp>
        <p:nvSpPr>
          <p:cNvPr id="3" name="عنصر نائب للمحتوى 2"/>
          <p:cNvSpPr>
            <a:spLocks noGrp="1"/>
          </p:cNvSpPr>
          <p:nvPr>
            <p:ph idx="1"/>
          </p:nvPr>
        </p:nvSpPr>
        <p:spPr/>
        <p:txBody>
          <a:bodyPr/>
          <a:lstStyle/>
          <a:p>
            <a:pPr marL="0" indent="0">
              <a:buNone/>
            </a:pPr>
            <a:r>
              <a:rPr lang="ar-IQ" dirty="0" smtClean="0"/>
              <a:t>1 – نظرية الملكية </a:t>
            </a:r>
          </a:p>
          <a:p>
            <a:pPr marL="0" indent="0">
              <a:buNone/>
            </a:pPr>
            <a:r>
              <a:rPr lang="ar-IQ" dirty="0" smtClean="0"/>
              <a:t>2 - نظرية الوحدة المحاسبية ( الشخصية المعنوية ) </a:t>
            </a:r>
            <a:endParaRPr lang="ar-IQ" dirty="0"/>
          </a:p>
          <a:p>
            <a:pPr marL="0" indent="0">
              <a:buNone/>
            </a:pPr>
            <a:r>
              <a:rPr lang="ar-IQ" dirty="0" smtClean="0"/>
              <a:t>3 – نظرية محصلة حقوق الملكية </a:t>
            </a:r>
            <a:endParaRPr lang="ar-IQ" dirty="0"/>
          </a:p>
          <a:p>
            <a:pPr marL="0" indent="0">
              <a:buNone/>
            </a:pPr>
            <a:r>
              <a:rPr lang="ar-IQ" dirty="0" smtClean="0"/>
              <a:t>س/ من بين النظريات اعلاه اي النظريات التي تحدد الهدف الرئيسي من التدقيق ؟</a:t>
            </a:r>
          </a:p>
          <a:p>
            <a:r>
              <a:rPr lang="ar-IQ" dirty="0" smtClean="0"/>
              <a:t>ج/ نظرية الوحدة المحاسبية </a:t>
            </a:r>
            <a:r>
              <a:rPr lang="ar-IQ" dirty="0" err="1" smtClean="0"/>
              <a:t>لانها</a:t>
            </a:r>
            <a:r>
              <a:rPr lang="ar-IQ" dirty="0" smtClean="0"/>
              <a:t> </a:t>
            </a:r>
            <a:r>
              <a:rPr lang="ar-IQ" dirty="0"/>
              <a:t>هي النظرية التي تحدد بشكل أفضل طبيعة الصيغة </a:t>
            </a:r>
            <a:r>
              <a:rPr lang="ar-IQ" dirty="0" smtClean="0"/>
              <a:t>النظرية للمؤسسة </a:t>
            </a:r>
            <a:r>
              <a:rPr lang="ar-IQ" dirty="0"/>
              <a:t>كوحدة اقتصادية </a:t>
            </a:r>
            <a:r>
              <a:rPr lang="ar-IQ" dirty="0" smtClean="0"/>
              <a:t>مستقلة.</a:t>
            </a:r>
            <a:endParaRPr lang="ar-IQ" dirty="0"/>
          </a:p>
        </p:txBody>
      </p:sp>
    </p:spTree>
    <p:extLst>
      <p:ext uri="{BB962C8B-B14F-4D97-AF65-F5344CB8AC3E}">
        <p14:creationId xmlns:p14="http://schemas.microsoft.com/office/powerpoint/2010/main" val="1223756193"/>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536</TotalTime>
  <Words>702</Words>
  <Application>Microsoft Office PowerPoint</Application>
  <PresentationFormat>عرض على الشاشة (3:4)‏</PresentationFormat>
  <Paragraphs>28</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نسق Office</vt:lpstr>
      <vt:lpstr>المنظمات المهنية العربية والدولية ذات العلاقة بالتدقيق </vt:lpstr>
      <vt:lpstr>هل التدقيق علم ؟</vt:lpstr>
      <vt:lpstr>ماهي فروض نظرية التدقيق</vt:lpstr>
      <vt:lpstr>مفاهيم التدقيق</vt:lpstr>
      <vt:lpstr>عرض تقديمي في PowerPoint</vt:lpstr>
      <vt:lpstr>ماهي النظريات التي قام عليها التدقيق </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Maher</dc:creator>
  <cp:lastModifiedBy>Maher</cp:lastModifiedBy>
  <cp:revision>8</cp:revision>
  <dcterms:created xsi:type="dcterms:W3CDTF">2020-05-28T19:25:02Z</dcterms:created>
  <dcterms:modified xsi:type="dcterms:W3CDTF">2021-05-18T10:25:04Z</dcterms:modified>
</cp:coreProperties>
</file>